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7" r:id="rId4"/>
    <p:sldId id="268" r:id="rId5"/>
    <p:sldId id="269" r:id="rId6"/>
    <p:sldId id="259" r:id="rId7"/>
    <p:sldId id="260" r:id="rId8"/>
    <p:sldId id="261" r:id="rId9"/>
    <p:sldId id="263" r:id="rId10"/>
    <p:sldId id="264" r:id="rId11"/>
    <p:sldId id="266" r:id="rId12"/>
    <p:sldId id="265" r:id="rId1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E0AC6F6-EE67-4544-A6E7-0FF369E0325F}">
          <p14:sldIdLst>
            <p14:sldId id="257"/>
            <p14:sldId id="258"/>
            <p14:sldId id="267"/>
            <p14:sldId id="268"/>
            <p14:sldId id="269"/>
            <p14:sldId id="259"/>
            <p14:sldId id="260"/>
            <p14:sldId id="261"/>
            <p14:sldId id="263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dik Raja" initials="HR" lastIdx="1" clrIdx="0">
    <p:extLst>
      <p:ext uri="{19B8F6BF-5375-455C-9EA6-DF929625EA0E}">
        <p15:presenceInfo xmlns:p15="http://schemas.microsoft.com/office/powerpoint/2012/main" userId="Hardik Raj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7CBF876-4ADB-461E-AF94-A8B7C9A017FB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573D828-2AF1-4DA6-A95E-9DB088F733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3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2037-E186-4158-8513-55AC7AD75ADC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A7813-CC98-44B0-9EEA-4F60051529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73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970303"/>
          </a:solidFill>
          <a:ln>
            <a:solidFill>
              <a:srgbClr val="97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911850"/>
            <a:ext cx="1136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BDD45-E69B-410E-9157-589FB199A394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21A9A2-145D-477D-AF02-A4AE31099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6014E-E113-40E4-8221-7E40B502626A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87992-D210-46B5-8FCD-38BEEDBF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074E6-A55A-47FE-A9D8-1CFE72007784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5A70C-F257-4079-B4D9-CF3CBCE93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A9F28-2CCA-4A24-AF53-65299627D160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F56AF-497B-4CB1-8D24-32E5D8DE82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2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7DC18-01F9-4C46-8221-FD728DFB74D4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10628-9E5B-49E0-BE02-60D2F25F6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C3576-58E6-4757-ADB5-57D5333722FD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44A83-7EC1-4F85-9F33-9CDFD2AC2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9A298-5ADB-4C6E-B80F-2547D806F49D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023F9-77D9-4894-81B7-62BF69765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6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F4A7B-6D65-44F7-BEB1-9EDC101994E0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B4858-0842-4883-AB78-B6F410BA7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FD5AC-9D32-4CEA-8C96-5582ED2798EA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BF982-CFC9-49A6-A820-8AF63EDB9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66D63-F31B-4ECC-B943-5CBEE21C6C46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86381-7868-4976-9EB0-BD54F2D15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F6A91-5CDB-4AA1-90C2-71EED657A450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B9AFC-AB4F-49CF-98BC-F1E1F03869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872BC8-4EDD-4347-8504-A9A9A0FF68C5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E2F3DE-9ECA-4718-8EA4-8325C028C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970303"/>
          </a:solidFill>
          <a:ln>
            <a:solidFill>
              <a:srgbClr val="97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911850"/>
            <a:ext cx="1136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2o.ai/financial-services/" TargetMode="External"/><Relationship Id="rId2" Type="http://schemas.openxmlformats.org/officeDocument/2006/relationships/hyperlink" Target="https://www.yourstory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hdfstutorial.com/blog/big-data-use-cases-in-banking-and-financial-services/" TargetMode="External"/><Relationship Id="rId4" Type="http://schemas.openxmlformats.org/officeDocument/2006/relationships/hyperlink" Target="https://www.yabx.c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E15FA-2545-4669-8D23-F99E6C5E4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56" y="2024844"/>
            <a:ext cx="8964488" cy="1368151"/>
          </a:xfrm>
        </p:spPr>
        <p:txBody>
          <a:bodyPr/>
          <a:lstStyle/>
          <a:p>
            <a:pPr algn="l"/>
            <a:r>
              <a:rPr lang="en-IN" b="1" dirty="0">
                <a:latin typeface="Arial Narrow" panose="020B0606020202030204" pitchFamily="34" charset="0"/>
              </a:rPr>
              <a:t>Big Data Use Cases in Banking/Finance</a:t>
            </a:r>
            <a:br>
              <a:rPr lang="en-IN" b="1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rial Narrow" panose="020B0606020202030204" pitchFamily="34" charset="0"/>
              </a:rPr>
              <a:t>(Specific use of Big Data at a startup, Yabx, a FinTech undertaking)</a:t>
            </a:r>
            <a:endParaRPr lang="en-IN" b="1" dirty="0">
              <a:latin typeface="Arial Narrow" panose="020B0606020202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1B7DB2-A097-4451-AE90-267377612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752600"/>
          </a:xfrm>
        </p:spPr>
        <p:txBody>
          <a:bodyPr/>
          <a:lstStyle/>
          <a:p>
            <a:r>
              <a:rPr lang="en-IN" dirty="0">
                <a:latin typeface="Arial Narrow" panose="020B0606020202030204" pitchFamily="34" charset="0"/>
              </a:rPr>
              <a:t>By Hardik Raja</a:t>
            </a:r>
          </a:p>
          <a:p>
            <a:r>
              <a:rPr lang="en-IN" dirty="0">
                <a:latin typeface="Arial Narrow" panose="020B0606020202030204" pitchFamily="34" charset="0"/>
              </a:rPr>
              <a:t>Batch: DP1904</a:t>
            </a:r>
          </a:p>
          <a:p>
            <a:r>
              <a:rPr lang="en-IN" dirty="0">
                <a:latin typeface="Arial Narrow" panose="020B0606020202030204" pitchFamily="34" charset="0"/>
              </a:rPr>
              <a:t>Date: 14</a:t>
            </a:r>
            <a:r>
              <a:rPr lang="en-IN" baseline="30000" dirty="0">
                <a:latin typeface="Arial Narrow" panose="020B0606020202030204" pitchFamily="34" charset="0"/>
              </a:rPr>
              <a:t>th</a:t>
            </a:r>
            <a:r>
              <a:rPr lang="en-IN" dirty="0">
                <a:latin typeface="Arial Narrow" panose="020B0606020202030204" pitchFamily="34" charset="0"/>
              </a:rPr>
              <a:t> March 2020</a:t>
            </a:r>
          </a:p>
        </p:txBody>
      </p:sp>
    </p:spTree>
    <p:extLst>
      <p:ext uri="{BB962C8B-B14F-4D97-AF65-F5344CB8AC3E}">
        <p14:creationId xmlns:p14="http://schemas.microsoft.com/office/powerpoint/2010/main" val="93693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1584-A7AB-41BF-A2C9-ACAB877B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89101"/>
            <a:ext cx="8229600" cy="457199"/>
          </a:xfrm>
        </p:spPr>
        <p:txBody>
          <a:bodyPr/>
          <a:lstStyle/>
          <a:p>
            <a:pPr algn="l"/>
            <a:r>
              <a:rPr lang="en-IN" sz="2800" b="1" dirty="0">
                <a:latin typeface="Arial Narrow" panose="020B0606020202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65749-904C-4B6A-9778-7EDFD6938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IN" sz="2000" dirty="0">
                <a:latin typeface="Arial Narrow" panose="020B0606020202030204" pitchFamily="34" charset="0"/>
              </a:rPr>
              <a:t>Big Data has contributed a lot to Finance industry and will keep on contributing with the expansion of block chains and cryptocurrencies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In the following years, Big Data will help financial services companies generate more revenue, maximize resources, and mitigate risk in trading, lending, investment, and banking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As of late 2018, just one-third of organizations have taken the move to implement using big data into their business processes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Consumer spending in India </a:t>
            </a:r>
          </a:p>
          <a:p>
            <a:pPr marL="685800" lvl="1">
              <a:buFontTx/>
              <a:buChar char="-"/>
            </a:pPr>
            <a:r>
              <a:rPr lang="en-IN" sz="1400" dirty="0">
                <a:latin typeface="Arial Narrow" panose="020B0606020202030204" pitchFamily="34" charset="0"/>
              </a:rPr>
              <a:t>According to World Economic Forum, growth expected from $1.5 trillion (present) to nearly $6 trillion by 2030</a:t>
            </a:r>
          </a:p>
          <a:p>
            <a:pPr marL="685800" lvl="1">
              <a:buFontTx/>
              <a:buChar char="-"/>
            </a:pPr>
            <a:r>
              <a:rPr lang="en-IN" sz="1400" dirty="0">
                <a:latin typeface="Arial Narrow" panose="020B0606020202030204" pitchFamily="34" charset="0"/>
              </a:rPr>
              <a:t>Massive opportunity for a fintech start-up’s to harness the increase in Big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49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B03611-EBE8-4525-8205-9C05E1BEE78E}"/>
              </a:ext>
            </a:extLst>
          </p:cNvPr>
          <p:cNvSpPr/>
          <p:nvPr/>
        </p:nvSpPr>
        <p:spPr>
          <a:xfrm>
            <a:off x="1637928" y="1484784"/>
            <a:ext cx="5814392" cy="3702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8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IN" sz="28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Various articles at, </a:t>
            </a:r>
            <a:r>
              <a:rPr lang="en-IN" u="sng" dirty="0">
                <a:hlinkClick r:id="rId2"/>
              </a:rPr>
              <a:t>https://www.yourstory.com/</a:t>
            </a:r>
            <a:endParaRPr lang="en-IN" u="sng" dirty="0"/>
          </a:p>
          <a:p>
            <a:pPr lvl="0"/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Understanding various Use Cases explained at, </a:t>
            </a:r>
            <a:r>
              <a:rPr lang="en-IN" u="sng" dirty="0">
                <a:hlinkClick r:id="rId3"/>
              </a:rPr>
              <a:t>https://www.h2o.ai/financial-services/</a:t>
            </a:r>
            <a:r>
              <a:rPr lang="en-IN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Understanding the business problem and technique for the solution at, </a:t>
            </a:r>
            <a:r>
              <a:rPr lang="en-IN" u="sng" dirty="0">
                <a:hlinkClick r:id="rId4"/>
              </a:rPr>
              <a:t>https://www.yabx.co/</a:t>
            </a: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Understanding various Use Cases explained at, </a:t>
            </a:r>
            <a:r>
              <a:rPr lang="en-IN" u="sng" dirty="0">
                <a:hlinkClick r:id="rId5"/>
              </a:rPr>
              <a:t>https://www.hdfstutorial.com/blog/big-data-use-cases-in-banking-and-financial-services/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34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1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charRg st="1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charRg st="1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60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charRg st="60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charRg st="60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147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charRg st="147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charRg st="147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39" end="3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charRg st="239" end="3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charRg st="239" end="3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8968-9C46-4A58-9C08-78BA69BF8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/>
          <a:lstStyle/>
          <a:p>
            <a:r>
              <a:rPr lang="en-IN" sz="5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56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5616-7163-4931-9157-3DE7ABDF9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640"/>
            <a:ext cx="8784976" cy="5937523"/>
          </a:xfrm>
        </p:spPr>
        <p:txBody>
          <a:bodyPr/>
          <a:lstStyle/>
          <a:p>
            <a:pPr lvl="0"/>
            <a:r>
              <a:rPr lang="en-IN" sz="1800" dirty="0">
                <a:latin typeface="Arial Narrow" panose="020B0606020202030204" pitchFamily="34" charset="0"/>
              </a:rPr>
              <a:t>Big Data, New-age Fintech start-ups are revolutionising the Finance sector at a Global Level</a:t>
            </a:r>
          </a:p>
          <a:p>
            <a:pPr lvl="0"/>
            <a:endParaRPr lang="en-IN" sz="1800" dirty="0">
              <a:latin typeface="Arial Narrow" panose="020B0606020202030204" pitchFamily="34" charset="0"/>
            </a:endParaRPr>
          </a:p>
          <a:p>
            <a:pPr lvl="0"/>
            <a:r>
              <a:rPr lang="en-IN" sz="1800" dirty="0">
                <a:latin typeface="Arial Narrow" panose="020B0606020202030204" pitchFamily="34" charset="0"/>
              </a:rPr>
              <a:t>In India : Big Data + Predictive Models + Aadhar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Assess financial risk in quicker, precise and more reliable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Current Delivery of financial products at touch of a Button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Study by Analytics India and AnalytixLabs -&gt; Indian data analytics market to double by 2020 end; About 24 % being attributed to Bigdata.</a:t>
            </a:r>
          </a:p>
          <a:p>
            <a:pPr marL="800100" lvl="2" indent="0">
              <a:buNone/>
            </a:pPr>
            <a:endParaRPr lang="en-IN" sz="16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IN" sz="2800" b="1" dirty="0">
                <a:latin typeface="Arial Narrow" panose="020B0606020202030204" pitchFamily="34" charset="0"/>
              </a:rPr>
              <a:t>Important use cases of Bigdata in Banking/Finance</a:t>
            </a:r>
          </a:p>
          <a:p>
            <a:pPr lvl="0"/>
            <a:r>
              <a:rPr lang="en-IN" sz="2000" b="1" dirty="0">
                <a:latin typeface="Arial Narrow" panose="020B0606020202030204" pitchFamily="34" charset="0"/>
              </a:rPr>
              <a:t>Customer Churn Reduction </a:t>
            </a:r>
            <a:endParaRPr lang="en-IN" sz="2000" dirty="0">
              <a:latin typeface="Arial Narrow" panose="020B0606020202030204" pitchFamily="34" charset="0"/>
            </a:endParaRP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Big Data Helps Retain Valuable Banking Customers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IN" sz="1400" dirty="0">
                <a:latin typeface="Arial Narrow" panose="020B0606020202030204" pitchFamily="34" charset="0"/>
              </a:rPr>
              <a:t>Huge data over time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IN" sz="1400" dirty="0">
                <a:latin typeface="Arial Narrow" panose="020B0606020202030204" pitchFamily="34" charset="0"/>
              </a:rPr>
              <a:t>Social Media Posts</a:t>
            </a:r>
          </a:p>
          <a:p>
            <a:pPr lvl="0"/>
            <a:endParaRPr lang="en-IN" sz="2000" b="1" dirty="0">
              <a:latin typeface="Arial Narrow" panose="020B0606020202030204" pitchFamily="34" charset="0"/>
            </a:endParaRPr>
          </a:p>
          <a:p>
            <a:pPr lvl="0"/>
            <a:r>
              <a:rPr lang="en-IN" sz="2000" b="1" dirty="0">
                <a:latin typeface="Arial Narrow" panose="020B0606020202030204" pitchFamily="34" charset="0"/>
              </a:rPr>
              <a:t>Fraud Detection</a:t>
            </a:r>
            <a:endParaRPr lang="en-IN" sz="2000" dirty="0">
              <a:latin typeface="Arial Narrow" panose="020B0606020202030204" pitchFamily="34" charset="0"/>
            </a:endParaRP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Increase in Fraud due to expansion in e-commerce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Finding anomalous patterns based on behaviour model</a:t>
            </a:r>
          </a:p>
        </p:txBody>
      </p:sp>
    </p:spTree>
    <p:extLst>
      <p:ext uri="{BB962C8B-B14F-4D97-AF65-F5344CB8AC3E}">
        <p14:creationId xmlns:p14="http://schemas.microsoft.com/office/powerpoint/2010/main" val="129780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E393-634A-44DF-BFB5-FCD31104E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624"/>
            <a:ext cx="8229600" cy="6624736"/>
          </a:xfrm>
        </p:spPr>
        <p:txBody>
          <a:bodyPr/>
          <a:lstStyle/>
          <a:p>
            <a:r>
              <a:rPr lang="en-IN" sz="2000" b="1" dirty="0">
                <a:latin typeface="Arial Narrow" panose="020B0606020202030204" pitchFamily="34" charset="0"/>
              </a:rPr>
              <a:t>Build Strong Marketing Strategies</a:t>
            </a:r>
          </a:p>
          <a:p>
            <a:pPr marL="0" indent="0">
              <a:buNone/>
            </a:pPr>
            <a:r>
              <a:rPr lang="en-IN" sz="2000" b="1" dirty="0">
                <a:latin typeface="Arial Narrow" panose="020B0606020202030204" pitchFamily="34" charset="0"/>
              </a:rPr>
              <a:t>	</a:t>
            </a:r>
            <a:r>
              <a:rPr lang="en-IN" sz="1800" dirty="0">
                <a:latin typeface="Arial Narrow" panose="020B0606020202030204" pitchFamily="34" charset="0"/>
              </a:rPr>
              <a:t>- Analyse likes/dislikes</a:t>
            </a:r>
          </a:p>
          <a:p>
            <a:pPr marL="0" indent="0">
              <a:buNone/>
            </a:pPr>
            <a:r>
              <a:rPr lang="en-IN" sz="2000" b="1" dirty="0">
                <a:latin typeface="Arial Narrow" panose="020B0606020202030204" pitchFamily="34" charset="0"/>
              </a:rPr>
              <a:t>	</a:t>
            </a:r>
            <a:r>
              <a:rPr lang="en-IN" sz="1800" dirty="0">
                <a:latin typeface="Arial Narrow" panose="020B0606020202030204" pitchFamily="34" charset="0"/>
              </a:rPr>
              <a:t>- 360° view of their customers</a:t>
            </a:r>
          </a:p>
          <a:p>
            <a:r>
              <a:rPr lang="en-IN" sz="2000" b="1" dirty="0">
                <a:latin typeface="Arial Narrow" panose="020B0606020202030204" pitchFamily="34" charset="0"/>
              </a:rPr>
              <a:t>Alternative lending</a:t>
            </a:r>
          </a:p>
          <a:p>
            <a:pPr marL="400050" lvl="1" indent="0">
              <a:buNone/>
            </a:pPr>
            <a:r>
              <a:rPr lang="en-US" sz="1400" dirty="0">
                <a:latin typeface="Arial Narrow" panose="020B0606020202030204" pitchFamily="34" charset="0"/>
              </a:rPr>
              <a:t>Personal Loans, Business Loans, Payday Loans, Student Loans, P2P Lending, Purchase Lending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Chqbook.com - Gurgaon based FinTech</a:t>
            </a:r>
          </a:p>
          <a:p>
            <a:pPr marL="1085850" lvl="2"/>
            <a:r>
              <a:rPr lang="en-IN" sz="1400" dirty="0">
                <a:latin typeface="Arial Narrow" panose="020B0606020202030204" pitchFamily="34" charset="0"/>
              </a:rPr>
              <a:t>India's First Market Place Bank for Small Business Owners (across SMEs, HoReCa and Kiranas)</a:t>
            </a:r>
          </a:p>
          <a:p>
            <a:pPr marL="1085850" lvl="2"/>
            <a:r>
              <a:rPr lang="en-IN" sz="1400" dirty="0">
                <a:latin typeface="Arial Narrow" panose="020B0606020202030204" pitchFamily="34" charset="0"/>
              </a:rPr>
              <a:t>Helping them through multiple segments; Lending, Credit Cards, Rewards.</a:t>
            </a:r>
            <a:endParaRPr lang="en-US" sz="1400" dirty="0">
              <a:latin typeface="Arial Narrow" panose="020B0606020202030204" pitchFamily="34" charset="0"/>
            </a:endParaRPr>
          </a:p>
          <a:p>
            <a:pPr marL="1085850" lvl="2"/>
            <a:r>
              <a:rPr lang="en-US" sz="1400" dirty="0">
                <a:latin typeface="Arial Narrow" panose="020B0606020202030204" pitchFamily="34" charset="0"/>
              </a:rPr>
              <a:t>Uses alternate data and work with credit bureaus, partners and financial institutions</a:t>
            </a:r>
          </a:p>
          <a:p>
            <a:pPr marL="685800" lvl="1"/>
            <a:r>
              <a:rPr lang="en-IN" sz="1800" dirty="0">
                <a:latin typeface="Arial Narrow" panose="020B0606020202030204" pitchFamily="34" charset="0"/>
              </a:rPr>
              <a:t>Loanzen - Bengaluru based FinTech</a:t>
            </a:r>
          </a:p>
          <a:p>
            <a:pPr marL="1085850" lvl="2"/>
            <a:r>
              <a:rPr lang="en-IN" sz="1400" dirty="0">
                <a:latin typeface="Arial Narrow" panose="020B0606020202030204" pitchFamily="34" charset="0"/>
              </a:rPr>
              <a:t>Loanzen provides loans to purchasers of used commercial vehicles</a:t>
            </a:r>
          </a:p>
          <a:p>
            <a:pPr marL="685800" lvl="1"/>
            <a:r>
              <a:rPr lang="en-IN" sz="1800" dirty="0" err="1">
                <a:latin typeface="Arial Narrow" panose="020B0606020202030204" pitchFamily="34" charset="0"/>
              </a:rPr>
              <a:t>SlicePay</a:t>
            </a:r>
            <a:r>
              <a:rPr lang="en-IN" sz="1800" dirty="0">
                <a:latin typeface="Arial Narrow" panose="020B0606020202030204" pitchFamily="34" charset="0"/>
              </a:rPr>
              <a:t> - Bengaluru based FinTech</a:t>
            </a:r>
          </a:p>
          <a:p>
            <a:pPr marL="1085850" lvl="2"/>
            <a:r>
              <a:rPr lang="en-IN" sz="1400" dirty="0">
                <a:latin typeface="Arial Narrow" panose="020B0606020202030204" pitchFamily="34" charset="0"/>
              </a:rPr>
              <a:t>Offers payment cards tailored to the needs of students and young professionals between age 18 to 29 years</a:t>
            </a:r>
          </a:p>
          <a:p>
            <a:pPr marL="1085850" lvl="2"/>
            <a:endParaRPr lang="en-IN" sz="14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7A968-4485-4910-B7B0-799FE979B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3944" y="44624"/>
            <a:ext cx="2340768" cy="1524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45079-986A-4727-BBD8-B540D762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990075"/>
            <a:ext cx="4968552" cy="26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D846-8CAD-4492-A92E-8A0BF11F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60648"/>
            <a:ext cx="8291264" cy="6192688"/>
          </a:xfrm>
        </p:spPr>
        <p:txBody>
          <a:bodyPr/>
          <a:lstStyle/>
          <a:p>
            <a:r>
              <a:rPr lang="en-IN" sz="2000" b="1" dirty="0">
                <a:latin typeface="Arial Narrow" panose="020B0606020202030204" pitchFamily="34" charset="0"/>
              </a:rPr>
              <a:t>Personalized Banking</a:t>
            </a:r>
            <a:endParaRPr lang="en-IN" sz="2000" dirty="0">
              <a:latin typeface="Arial Narrow" panose="020B0606020202030204" pitchFamily="34" charset="0"/>
            </a:endParaRPr>
          </a:p>
          <a:p>
            <a:pPr marL="457200" lvl="1" indent="0">
              <a:buNone/>
            </a:pPr>
            <a:r>
              <a:rPr lang="en-IN" sz="1800" dirty="0">
                <a:latin typeface="Arial Narrow" panose="020B0606020202030204" pitchFamily="34" charset="0"/>
              </a:rPr>
              <a:t>Peta bytes of data every year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AI-powered Chatbots 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Pitch Financial products as per need</a:t>
            </a:r>
          </a:p>
          <a:p>
            <a:endParaRPr lang="en-IN" sz="2000" b="1" dirty="0">
              <a:latin typeface="Arial Narrow" panose="020B0606020202030204" pitchFamily="34" charset="0"/>
            </a:endParaRPr>
          </a:p>
          <a:p>
            <a:r>
              <a:rPr lang="en-IN" sz="2000" b="1" dirty="0">
                <a:latin typeface="Arial Narrow" panose="020B0606020202030204" pitchFamily="34" charset="0"/>
              </a:rPr>
              <a:t>Wealth Management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Apps offering personalized financial advice to help individuals achieve their financial goals.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Kuvera - Bengaluru based FinTech</a:t>
            </a:r>
          </a:p>
          <a:p>
            <a:pPr lvl="2"/>
            <a:r>
              <a:rPr lang="en-IN" sz="1400" dirty="0">
                <a:latin typeface="Arial Narrow" panose="020B0606020202030204" pitchFamily="34" charset="0"/>
              </a:rPr>
              <a:t> India's first Direct-Plan, Mutual Fund investing platform. </a:t>
            </a:r>
          </a:p>
          <a:p>
            <a:pPr lvl="2"/>
            <a:r>
              <a:rPr lang="en-IN" sz="1400" dirty="0">
                <a:latin typeface="Arial Narrow" panose="020B0606020202030204" pitchFamily="34" charset="0"/>
              </a:rPr>
              <a:t>AI powered Goal Planning &amp; Fund Recommendation 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Kristal.AI - Singapore based FinTech</a:t>
            </a:r>
          </a:p>
          <a:p>
            <a:pPr lvl="2"/>
            <a:r>
              <a:rPr lang="en-IN" sz="1400" dirty="0">
                <a:latin typeface="Arial Narrow" panose="020B0606020202030204" pitchFamily="34" charset="0"/>
              </a:rPr>
              <a:t>1st ever Robo-advisory to bring personalized, AI-powered international investments to India in a seamless manner. </a:t>
            </a:r>
          </a:p>
          <a:p>
            <a:pPr lvl="2"/>
            <a:r>
              <a:rPr lang="en-IN" sz="1400" dirty="0">
                <a:latin typeface="Arial Narrow" panose="020B0606020202030204" pitchFamily="34" charset="0"/>
              </a:rPr>
              <a:t>Access to curated portfolios from the world's top Portfolio Managers. Helps choose the best investment strategies to meet one’s financial goals.</a:t>
            </a:r>
          </a:p>
          <a:p>
            <a:pPr lvl="1"/>
            <a:endParaRPr lang="en-IN" sz="1100" b="1" dirty="0">
              <a:latin typeface="Arial Narrow" panose="020B0606020202030204" pitchFamily="34" charset="0"/>
            </a:endParaRPr>
          </a:p>
          <a:p>
            <a:r>
              <a:rPr lang="en-IN" sz="2000" b="1" dirty="0">
                <a:latin typeface="Arial Narrow" panose="020B0606020202030204" pitchFamily="34" charset="0"/>
              </a:rPr>
              <a:t>Festive/Periodic Offers</a:t>
            </a:r>
          </a:p>
          <a:p>
            <a:pPr lvl="1"/>
            <a:r>
              <a:rPr lang="en-IN" sz="1400" dirty="0">
                <a:latin typeface="Arial Narrow" panose="020B0606020202030204" pitchFamily="34" charset="0"/>
              </a:rPr>
              <a:t>Big data analysis to predict the offer period window to get maximum business</a:t>
            </a:r>
          </a:p>
          <a:p>
            <a:endParaRPr lang="en-IN" sz="2000" b="1" dirty="0">
              <a:latin typeface="Arial Narrow" panose="020B0606020202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38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7B31-DD3E-4A06-B9BA-F73BC4C5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r>
              <a:rPr lang="en-IN" sz="2000" b="1" dirty="0">
                <a:latin typeface="Arial Narrow" panose="020B0606020202030204" pitchFamily="34" charset="0"/>
              </a:rPr>
              <a:t>Risk Mitigation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Identify stressed accounts early on and improve recovery and profitability</a:t>
            </a:r>
          </a:p>
          <a:p>
            <a:pPr lvl="1"/>
            <a:r>
              <a:rPr lang="en-IN" sz="1800" dirty="0">
                <a:latin typeface="Arial Narrow" panose="020B0606020202030204" pitchFamily="34" charset="0"/>
              </a:rPr>
              <a:t>Interlinks Bigdata with a layer of artificial intelligence to unlock hidden patterns</a:t>
            </a:r>
          </a:p>
          <a:p>
            <a:pPr lvl="1"/>
            <a:r>
              <a:rPr lang="en-IN" sz="1800" dirty="0" err="1">
                <a:latin typeface="Arial Narrow" panose="020B0606020202030204" pitchFamily="34" charset="0"/>
              </a:rPr>
              <a:t>Bahwan</a:t>
            </a:r>
            <a:r>
              <a:rPr lang="en-IN" sz="1800" dirty="0">
                <a:latin typeface="Arial Narrow" panose="020B0606020202030204" pitchFamily="34" charset="0"/>
              </a:rPr>
              <a:t> </a:t>
            </a:r>
            <a:r>
              <a:rPr lang="en-IN" sz="1800" dirty="0" err="1">
                <a:latin typeface="Arial Narrow" panose="020B0606020202030204" pitchFamily="34" charset="0"/>
              </a:rPr>
              <a:t>CyberTek</a:t>
            </a:r>
            <a:r>
              <a:rPr lang="en-IN" sz="1800" dirty="0">
                <a:latin typeface="Arial Narrow" panose="020B0606020202030204" pitchFamily="34" charset="0"/>
              </a:rPr>
              <a:t> (BCT) – Chennai Based Global Technology Company</a:t>
            </a:r>
          </a:p>
          <a:p>
            <a:pPr lvl="3"/>
            <a:r>
              <a:rPr lang="en-IN" sz="1400" dirty="0">
                <a:latin typeface="Arial Narrow" panose="020B0606020202030204" pitchFamily="34" charset="0"/>
              </a:rPr>
              <a:t>Drive digital transformation for financial institutions through their risk management product suite rt360</a:t>
            </a:r>
            <a:endParaRPr lang="en-US" sz="1400" dirty="0">
              <a:latin typeface="Arial Narrow" panose="020B0606020202030204" pitchFamily="34" charset="0"/>
            </a:endParaRPr>
          </a:p>
          <a:p>
            <a:pPr lvl="3"/>
            <a:r>
              <a:rPr lang="en-IN" sz="1400" dirty="0">
                <a:latin typeface="Arial Narrow" panose="020B0606020202030204" pitchFamily="34" charset="0"/>
              </a:rPr>
              <a:t>rt360 offers a comprehensive suite of risk management &amp; regulatory compliance solutions for the banking industry, spanning across credit risk, liquidity risk, model risk, and operational risk</a:t>
            </a:r>
            <a:br>
              <a:rPr lang="en-US" sz="1000" dirty="0">
                <a:latin typeface="Arial Narrow" panose="020B0606020202030204" pitchFamily="34" charset="0"/>
              </a:rPr>
            </a:br>
            <a:br>
              <a:rPr lang="en-US" sz="1000" dirty="0">
                <a:latin typeface="Arial Narrow" panose="020B060602020203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5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3367-ED12-4862-9967-7034C1C0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45" y="406740"/>
            <a:ext cx="8229600" cy="850106"/>
          </a:xfrm>
        </p:spPr>
        <p:txBody>
          <a:bodyPr/>
          <a:lstStyle/>
          <a:p>
            <a:pPr algn="l"/>
            <a:br>
              <a:rPr lang="en-IN" sz="3200" b="1" dirty="0"/>
            </a:br>
            <a:r>
              <a:rPr lang="en-IN" sz="2800" b="1" dirty="0">
                <a:latin typeface="Arial Narrow" panose="020B0606020202030204" pitchFamily="34" charset="0"/>
              </a:rPr>
              <a:t>Case study at Yabx - A FinTech undertaking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6717-2408-4C50-8D9F-6230457E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11" y="1268760"/>
            <a:ext cx="8229600" cy="5112568"/>
          </a:xfrm>
        </p:spPr>
        <p:txBody>
          <a:bodyPr/>
          <a:lstStyle/>
          <a:p>
            <a:r>
              <a:rPr lang="en-IN" sz="2000" dirty="0" err="1">
                <a:latin typeface="Arial Narrow" panose="020B0606020202030204" pitchFamily="34" charset="0"/>
              </a:rPr>
              <a:t>Gurgoan</a:t>
            </a:r>
            <a:r>
              <a:rPr lang="en-IN" sz="2000" dirty="0">
                <a:latin typeface="Arial Narrow" panose="020B0606020202030204" pitchFamily="34" charset="0"/>
              </a:rPr>
              <a:t> based B2B start-up, founded by Rajat Dayal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Part of the Mahindra Group operating in the financial services space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Incubated in December 2017 within Comviva, a child company within Mahindra Group providing technology solution focused on the mobile operators and banks</a:t>
            </a:r>
          </a:p>
          <a:p>
            <a:endParaRPr lang="en-IN" sz="20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Globally, only 5 % to 15 % of the population, gets bank credit; </a:t>
            </a:r>
          </a:p>
          <a:p>
            <a:pPr lvl="2">
              <a:buFont typeface="Symbol" panose="05050102010706020507" pitchFamily="18" charset="2"/>
              <a:buChar char=""/>
            </a:pPr>
            <a:r>
              <a:rPr lang="en-IN" sz="1600" dirty="0">
                <a:latin typeface="Arial Narrow" panose="020B0606020202030204" pitchFamily="34" charset="0"/>
              </a:rPr>
              <a:t>Population including Consumers and SME’S</a:t>
            </a:r>
          </a:p>
          <a:p>
            <a:pPr marL="914400" lvl="2" indent="0">
              <a:buNone/>
            </a:pPr>
            <a:endParaRPr lang="en-IN" sz="16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Mobile phone penetration is over 85 percent</a:t>
            </a:r>
          </a:p>
          <a:p>
            <a:pPr marL="0" indent="0">
              <a:buNone/>
            </a:pPr>
            <a:endParaRPr lang="en-IN" sz="2400" dirty="0">
              <a:latin typeface="Arial Narrow" panose="020B0606020202030204" pitchFamily="34" charset="0"/>
            </a:endParaRPr>
          </a:p>
          <a:p>
            <a:r>
              <a:rPr lang="en-IN" sz="2000" dirty="0">
                <a:latin typeface="Arial Narrow" panose="020B0606020202030204" pitchFamily="34" charset="0"/>
              </a:rPr>
              <a:t>People not getting credit; </a:t>
            </a:r>
          </a:p>
          <a:p>
            <a:pPr marL="400050" lvl="1" indent="0">
              <a:buNone/>
            </a:pPr>
            <a:r>
              <a:rPr lang="en-IN" sz="2000" b="1" dirty="0">
                <a:latin typeface="Arial Narrow" panose="020B0606020202030204" pitchFamily="34" charset="0"/>
              </a:rPr>
              <a:t>Reason ??</a:t>
            </a:r>
            <a:endParaRPr lang="en-IN" sz="2000" b="1" dirty="0"/>
          </a:p>
          <a:p>
            <a:endParaRPr lang="en-IN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8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964BDC-F99F-49AB-ADDC-E2468C2DD00C}"/>
              </a:ext>
            </a:extLst>
          </p:cNvPr>
          <p:cNvGrpSpPr/>
          <p:nvPr/>
        </p:nvGrpSpPr>
        <p:grpSpPr>
          <a:xfrm>
            <a:off x="467544" y="1145835"/>
            <a:ext cx="3449363" cy="2451052"/>
            <a:chOff x="467544" y="977948"/>
            <a:chExt cx="3449363" cy="2451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93C4B1-E40A-4F53-9202-B8C32A84A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74844"/>
              <a:ext cx="3449363" cy="20541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59EF33-EEFA-425E-BFC3-01D6BCBA9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006" y="977948"/>
              <a:ext cx="2964437" cy="39627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F2D07-767C-4568-B810-47C36F9218A2}"/>
              </a:ext>
            </a:extLst>
          </p:cNvPr>
          <p:cNvGrpSpPr/>
          <p:nvPr/>
        </p:nvGrpSpPr>
        <p:grpSpPr>
          <a:xfrm>
            <a:off x="5046098" y="1217843"/>
            <a:ext cx="3616004" cy="2427181"/>
            <a:chOff x="5046098" y="985568"/>
            <a:chExt cx="3616004" cy="24271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2FC758-BF42-4F54-99EB-0732496A5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6098" y="1374222"/>
              <a:ext cx="3616004" cy="20385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93FE31-BAEC-4A8E-9526-E00E50D5C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5711" y="985568"/>
              <a:ext cx="3231160" cy="38865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FCE4C0-869C-493D-AE02-0F29A5595F21}"/>
              </a:ext>
            </a:extLst>
          </p:cNvPr>
          <p:cNvGrpSpPr/>
          <p:nvPr/>
        </p:nvGrpSpPr>
        <p:grpSpPr>
          <a:xfrm>
            <a:off x="2161174" y="4053008"/>
            <a:ext cx="4808637" cy="2400328"/>
            <a:chOff x="2161174" y="3862917"/>
            <a:chExt cx="4808637" cy="24003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D94610-8165-4EE2-A1ED-0B8D9D79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27784" y="4221088"/>
              <a:ext cx="3683813" cy="20421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8626CE-2022-49B8-B4A9-22AF670B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1174" y="3862917"/>
              <a:ext cx="4808637" cy="35817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B382D2-0482-4429-A8E9-88623B36D829}"/>
              </a:ext>
            </a:extLst>
          </p:cNvPr>
          <p:cNvSpPr txBox="1"/>
          <p:nvPr/>
        </p:nvSpPr>
        <p:spPr>
          <a:xfrm>
            <a:off x="467544" y="278193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Narrow" panose="020B0606020202030204" pitchFamily="34" charset="0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1604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8F86C-53D6-4502-BAEB-6A946B237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91264" cy="576064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>
                <a:latin typeface="Arial Narrow" panose="020B0606020202030204" pitchFamily="34" charset="0"/>
              </a:rPr>
              <a:t>Yabx</a:t>
            </a:r>
            <a:r>
              <a:rPr lang="en-IN" b="1" dirty="0">
                <a:latin typeface="Arial Narrow" panose="020B0606020202030204" pitchFamily="34" charset="0"/>
              </a:rPr>
              <a:t> model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latin typeface="Arial Narrow" panose="020B0606020202030204" pitchFamily="34" charset="0"/>
              </a:rPr>
              <a:t>Unmet Need - </a:t>
            </a:r>
            <a:r>
              <a:rPr lang="en-US" sz="1400" dirty="0">
                <a:latin typeface="Arial Narrow" panose="020B0606020202030204" pitchFamily="34" charset="0"/>
              </a:rPr>
              <a:t>Limited or non-existent financial footprint</a:t>
            </a:r>
          </a:p>
          <a:p>
            <a:pPr marL="1257300" lvl="3" indent="-400050">
              <a:buFont typeface="+mj-lt"/>
              <a:buAutoNum type="romanUcPeriod"/>
            </a:pPr>
            <a:endParaRPr lang="en-US" sz="1600" dirty="0">
              <a:latin typeface="Arial Narrow" panose="020B0606020202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latin typeface="Arial Narrow" panose="020B0606020202030204" pitchFamily="34" charset="0"/>
              </a:rPr>
              <a:t>Alternate Data - </a:t>
            </a:r>
            <a:r>
              <a:rPr lang="en-US" sz="1400" dirty="0">
                <a:latin typeface="Arial Narrow" panose="020B0606020202030204" pitchFamily="34" charset="0"/>
              </a:rPr>
              <a:t>Mobile phone generating significant data; Data Leveraged to create unique behavioral profiles</a:t>
            </a:r>
          </a:p>
          <a:p>
            <a:pPr marL="857250" lvl="3" indent="0">
              <a:buNone/>
            </a:pPr>
            <a:endParaRPr lang="en-US" sz="1600" dirty="0">
              <a:latin typeface="Arial Narrow" panose="020B0606020202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latin typeface="Arial Narrow" panose="020B0606020202030204" pitchFamily="34" charset="0"/>
              </a:rPr>
              <a:t>Financial Identity - </a:t>
            </a:r>
            <a:r>
              <a:rPr lang="en-US" sz="1400" dirty="0">
                <a:latin typeface="Arial Narrow" panose="020B0606020202030204" pitchFamily="34" charset="0"/>
              </a:rPr>
              <a:t>Transform alternate data into financial identity (behavioral profiles) using ML to predict ability &amp; willingness to consume financial products</a:t>
            </a:r>
          </a:p>
          <a:p>
            <a:pPr marL="1257300" lvl="2" indent="-400050">
              <a:buFont typeface="+mj-lt"/>
              <a:buAutoNum type="romanUcPeriod"/>
            </a:pPr>
            <a:endParaRPr lang="en-US" sz="1600" dirty="0">
              <a:latin typeface="Arial Narrow" panose="020B0606020202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latin typeface="Arial Narrow" panose="020B0606020202030204" pitchFamily="34" charset="0"/>
              </a:rPr>
              <a:t>Enabling Access - </a:t>
            </a:r>
            <a:r>
              <a:rPr lang="en-US" sz="1400" dirty="0">
                <a:latin typeface="Arial Narrow" panose="020B0606020202030204" pitchFamily="34" charset="0"/>
              </a:rPr>
              <a:t>Every mobile owner gets opportunity to be part of the extended financial system to save, borrow and be insured</a:t>
            </a:r>
          </a:p>
          <a:p>
            <a:pPr marL="1257300" lvl="2" indent="-400050">
              <a:buFont typeface="+mj-lt"/>
              <a:buAutoNum type="romanUcPeriod"/>
            </a:pPr>
            <a:endParaRPr lang="en-US" sz="1600" dirty="0">
              <a:latin typeface="Arial Narrow" panose="020B0606020202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latin typeface="Arial Narrow" panose="020B0606020202030204" pitchFamily="34" charset="0"/>
              </a:rPr>
              <a:t>Building the Ecosystem - </a:t>
            </a:r>
            <a:r>
              <a:rPr lang="en-US" sz="1400" dirty="0">
                <a:latin typeface="Arial Narrow" panose="020B0606020202030204" pitchFamily="34" charset="0"/>
              </a:rPr>
              <a:t>Yabx builds the ecosystem by partnering with Telecom Operators, Banks,, Credit Bureaus, Mobile Financial Providers &amp; handset vendors to create world-class innovative products</a:t>
            </a:r>
          </a:p>
          <a:p>
            <a:pPr marL="0" lvl="1" indent="0">
              <a:buNone/>
            </a:pPr>
            <a:endParaRPr lang="en-US" b="1" dirty="0">
              <a:latin typeface="Arial Narrow" panose="020B0606020202030204" pitchFamily="34" charset="0"/>
            </a:endParaRPr>
          </a:p>
          <a:p>
            <a:pPr marL="0" lvl="1" indent="0">
              <a:buNone/>
            </a:pPr>
            <a:r>
              <a:rPr lang="en-US" b="1" dirty="0">
                <a:latin typeface="Arial Narrow" panose="020B0606020202030204" pitchFamily="34" charset="0"/>
              </a:rPr>
              <a:t>Business Model</a:t>
            </a:r>
            <a:endParaRPr lang="en-IN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098DE-173D-4306-AEF2-D8568429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963"/>
            <a:ext cx="2578913" cy="31976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5C2D9-0AEC-477C-8D1C-F6739EFD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73" y="447381"/>
            <a:ext cx="2738334" cy="332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A061C5-9CEA-4CAB-A8A6-E4048F3B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85" y="2951659"/>
            <a:ext cx="2738334" cy="3368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91C9-F515-407E-8119-F20BFDBA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03" y="447381"/>
            <a:ext cx="2666897" cy="3326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04DCF-FEAD-4C46-8758-BBE20F72B4F1}"/>
              </a:ext>
            </a:extLst>
          </p:cNvPr>
          <p:cNvSpPr txBox="1"/>
          <p:nvPr/>
        </p:nvSpPr>
        <p:spPr>
          <a:xfrm>
            <a:off x="91297" y="76973"/>
            <a:ext cx="3099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Narrow" panose="020B0606020202030204" pitchFamily="34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36332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gis Template PPT.pptx" id="{FA90D603-5D95-41EB-8DCB-6F3F8E67F3AD}" vid="{4EE586D9-26EB-41C7-B56B-4F62AC90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</TotalTime>
  <Words>851</Words>
  <Application>Microsoft Office PowerPoint</Application>
  <PresentationFormat>On-screen Show (4:3)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Calibri</vt:lpstr>
      <vt:lpstr>Courier New</vt:lpstr>
      <vt:lpstr>Symbol</vt:lpstr>
      <vt:lpstr>Presentation3</vt:lpstr>
      <vt:lpstr>Big Data Use Cases in Banking/Finance (Specific use of Big Data at a startup, Yabx, a FinTech undertaking)</vt:lpstr>
      <vt:lpstr>PowerPoint Presentation</vt:lpstr>
      <vt:lpstr>PowerPoint Presentation</vt:lpstr>
      <vt:lpstr>PowerPoint Presentation</vt:lpstr>
      <vt:lpstr>PowerPoint Presentation</vt:lpstr>
      <vt:lpstr> Case study at Yabx - A FinTech undertaking </vt:lpstr>
      <vt:lpstr>PowerPoint Presentation</vt:lpstr>
      <vt:lpstr>PowerPoint Presentation</vt:lpstr>
      <vt:lpstr>PowerPoint Presentation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Use Cases in Banking/Finance</dc:title>
  <dc:creator>Hardik Raja</dc:creator>
  <cp:lastModifiedBy>Hardik Raja</cp:lastModifiedBy>
  <cp:revision>114</cp:revision>
  <dcterms:created xsi:type="dcterms:W3CDTF">2020-03-14T16:39:18Z</dcterms:created>
  <dcterms:modified xsi:type="dcterms:W3CDTF">2020-03-18T15:45:58Z</dcterms:modified>
</cp:coreProperties>
</file>